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3" r:id="rId9"/>
    <p:sldId id="265" r:id="rId10"/>
    <p:sldId id="266" r:id="rId11"/>
    <p:sldId id="268" r:id="rId12"/>
    <p:sldId id="274" r:id="rId13"/>
    <p:sldId id="275" r:id="rId14"/>
    <p:sldId id="276" r:id="rId15"/>
    <p:sldId id="277" r:id="rId16"/>
    <p:sldId id="278" r:id="rId17"/>
    <p:sldId id="279" r:id="rId18"/>
    <p:sldId id="285" r:id="rId19"/>
    <p:sldId id="286" r:id="rId20"/>
    <p:sldId id="287" r:id="rId21"/>
    <p:sldId id="288" r:id="rId22"/>
    <p:sldId id="291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48"/>
      </p:cViewPr>
      <p:guideLst>
        <p:guide orient="horz" pos="2160"/>
        <p:guide pos="2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08025"/>
            <a:ext cx="4535488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75" tIns="44825" rIns="89675" bIns="4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a1f637bf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7" name="Google Shape;207;g26a1f637bf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e048d8f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g28e048d8f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1f637bf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g26a1f637bf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a1f637bf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g26a1f637bf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a1f637bf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g26a1f637bf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048d8f5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g28e048d8f5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a1f637bf1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g26a1f637bf1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a1f637b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g26a1f637b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a1f637b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g26a1f637b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1f637bf1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g26a1f637bf1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e048d8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g28e048d8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a1f637bf1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g26a1f637bf1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a1f637bf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g26a1f637bf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1371600" y="6687979"/>
            <a:ext cx="59848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SEC-  DEPARTMENT OF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AIML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3-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–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MINIPROJECT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slide# -</a:t>
            </a: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0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274638"/>
            <a:ext cx="8229600" cy="58420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57200" y="1027113"/>
            <a:ext cx="8229600" cy="5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" name="Google Shape;19;p2" descr="C:\Users\ELCOT\Desktop\Saveetha Logo.png"/>
          <p:cNvPicPr preferRelativeResize="0"/>
          <p:nvPr/>
        </p:nvPicPr>
        <p:blipFill rotWithShape="1">
          <a:blip r:embed="rId2"/>
          <a:srcRect r="26621" b="28150"/>
          <a:stretch>
            <a:fillRect/>
          </a:stretch>
        </p:blipFill>
        <p:spPr>
          <a:xfrm>
            <a:off x="6588225" y="2899"/>
            <a:ext cx="2570075" cy="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Work 2(19AI703) </a:t>
            </a:r>
            <a:r>
              <a:rPr lang="en-US" sz="4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Review 2</a:t>
            </a:r>
            <a:endParaRPr sz="4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28600" y="990600"/>
            <a:ext cx="8629015" cy="41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u="sng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COGNITEX: An Intelligent Cognitive Load–Adaptive Learning and Productivity System</a:t>
            </a:r>
            <a:br>
              <a:rPr lang="en-US" sz="2800" b="1" dirty="0">
                <a:solidFill>
                  <a:srgbClr val="538CD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lang="en-US" sz="28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Submitted by: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S</a:t>
            </a:r>
            <a:r>
              <a:rPr lang="en-US" altLang="en-GB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ANJAY G</a:t>
            </a:r>
            <a:r>
              <a:rPr lang="en-GB" alt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(212222230</a:t>
            </a:r>
            <a:r>
              <a:rPr lang="en-US" altLang="en-GB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131</a:t>
            </a:r>
            <a:r>
              <a:rPr lang="en-GB" alt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2022-2026 Batch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TEAM NO: </a:t>
            </a:r>
            <a:r>
              <a:rPr lang="en-GB" alt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129</a:t>
            </a:r>
            <a:endParaRPr sz="2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Under the guidance of: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Dr. Michael mahesh K</a:t>
            </a:r>
            <a:endParaRPr lang="en-US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Assistant Professor,Department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of ECE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13462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13462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281430" y="5486400"/>
            <a:ext cx="716661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</a:t>
            </a:r>
            <a:endParaRPr lang="en-US"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5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DEPARTMENT OF ARTIFICIAL INTELLIGENCE AND DATASCIENCE</a:t>
            </a:r>
            <a:endParaRPr sz="35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GB" alt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US" sz="51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SAVEETHA ENGINEERING COLLEGE </a:t>
            </a:r>
            <a:endParaRPr lang="en-US" sz="51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(Autonomous Institution – UGC, Govt. of India)</a:t>
            </a: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(Affiliated to Anna University, Approved by AICTE - Accredited by NBA &amp; NAAC – ‘A’ Grade - ISO 9001:2015 Certified)</a:t>
            </a:r>
            <a:endParaRPr lang="en-US"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Saveetha Nagar, Thandalam, Chennai-602 105, TamilNadu, INDIA.</a:t>
            </a:r>
            <a:endParaRPr sz="2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201295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91000" y="5095875"/>
            <a:ext cx="685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Hardware and software selection </a:t>
            </a:r>
            <a:endParaRPr lang="en-US"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294967295"/>
          </p:nvPr>
        </p:nvSpPr>
        <p:spPr>
          <a:xfrm>
            <a:off x="122722" y="967339"/>
            <a:ext cx="9021300" cy="5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HARDWARE ENVIRONMENT</a:t>
            </a:r>
            <a:endParaRPr lang="en-US" altLang="en-GB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Processor : Intel Core i5 (or equivalent)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Hard Disk : 350 GB minimum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RAM : 4 GB (minimum)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Keyboard : 110 keys enhanced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Mouse : Optical Mouse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SOFTWARE ENVIRONMENT</a:t>
            </a:r>
            <a:endParaRPr lang="en-US" altLang="en-GB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Operating System : Windows 11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IDE : PyCharm / VS Code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Frontend : HTML, CSS, JavaScript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Backend : Python (FastAPI)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Machine Learning : Scikit-learn, TensorFlow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AI / NLP : Hugging Face Transformers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1545590" y="266128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Implementation</a:t>
            </a:r>
            <a:endParaRPr lang="en-US"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Automatic Data Collection: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Keyboard and mouse activities are tracked in real time using JavaScript to capture typing speed, errors, and inactivity without manual input.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Prediction: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Collected data is sent to the backend where a trained ML model predicts the learner’s cognitive load (Underload, Optimal, Overload).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Agentic Decision Logic: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AI agents analyze current and past cognitive states to decide actions like increasing difficulty, maintaining pace, or suggesting breaks.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Adaptive Feedback Generation: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 Generative AI module provides personalized learning advice based on decisions and historical behavior.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Real-Time Response Display: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frontend continuously updates cognitive load, decisions, execution status, and advice for an interactive learning experience.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Important Code segments</a:t>
            </a:r>
            <a:endParaRPr lang="en-US"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4294967295"/>
          </p:nvPr>
        </p:nvSpPr>
        <p:spPr>
          <a:xfrm>
            <a:off x="228600" y="913765"/>
            <a:ext cx="8610600" cy="57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Backend Cognitive Load Prediction (ML Layer)</a:t>
            </a:r>
            <a:endParaRPr lang="en-US" altLang="en-GB" sz="1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joblib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joblib.load("ml/cognitive_model.pkl")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predict_cognitive_load(data):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"""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Predicts cognitive load using user behavior data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"""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df = pd.DataFrame([data])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prediction = model.predict(df)[0]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prediction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b="1" u="sng" dirty="0">
                <a:latin typeface="Calibri" panose="020F0502020204030204" pitchFamily="34" charset="0"/>
                <a:cs typeface="Calibri" panose="020F0502020204030204" pitchFamily="34" charset="0"/>
              </a:rPr>
              <a:t>Agent Decision &amp; Execution Logic (Agentic AI Layer)</a:t>
            </a:r>
            <a:r>
              <a:rPr lang="en-US" altLang="en-US" sz="1500" b="1" u="sng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altLang="en-US" sz="15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load_history = []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def update_history(load):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load_history.append(load)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return load_history[-5:]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def planner_agent(current_load):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history = update_history(current_load)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if history.count("Overload") &gt;= 3: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"Force break"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elif history[-2:] == ["Underload", "Underload"]: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"Increase difficulty"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elif current_load == "Optimal":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"Maintain pace"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else: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"Reduce difficulty"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Important Code segments</a:t>
            </a:r>
            <a:endParaRPr lang="en-US"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800" b="1" u="sng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Frontend Automatic Behavior Tracking (No Manual Input)</a:t>
            </a:r>
            <a:endParaRPr lang="en-US" altLang="en-GB" sz="1800" b="1" u="sng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600" b="1" u="sng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// frontend/tracker.js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keystrokes = 0;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errorCount = 0;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const startTime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document.addEventListener("keydown", (e) =&gt;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keystrokes++;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if (e.key === "Backspace") errorCount++;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document.addEventListener("mousemove", () =&gt;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function collectMetrics()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return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typing_speed: Math.round(keystrokes / ((Date.now() - startTime) / 60000)),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time_on_task: Math.round((Date.now() - startTime) / 1000),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error_count: errorCount,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inactivity: Math.round((Date.now() - lastActivity) / 1000)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};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Output</a:t>
            </a:r>
            <a:endParaRPr lang="en-US"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4294967295"/>
          </p:nvPr>
        </p:nvSpPr>
        <p:spPr>
          <a:xfrm>
            <a:off x="228600" y="1143635"/>
            <a:ext cx="8610600" cy="571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r>
              <a:rPr lang="en-GB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 1:</a:t>
            </a: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tGPT Image Feb 4, 2026, 12_00_5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011680"/>
            <a:ext cx="8686800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Output</a:t>
            </a:r>
            <a:endParaRPr lang="en-US"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4294967295"/>
          </p:nvPr>
        </p:nvSpPr>
        <p:spPr>
          <a:xfrm>
            <a:off x="228600" y="1076325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r>
              <a:rPr lang="en-US"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r>
              <a:rPr lang="en-US" altLang="en-US"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200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</a:t>
            </a:r>
            <a:r>
              <a:rPr lang="en-GB" altLang="en-US" sz="2200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ample Output 2:</a:t>
            </a:r>
            <a:endParaRPr lang="en-US" altLang="en-US" sz="2200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altLang="en-US" sz="2200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sz="22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Feb 4, 2026, 12_04_5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030095"/>
            <a:ext cx="8143875" cy="4446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Results</a:t>
            </a:r>
            <a:endParaRPr lang="en-US"/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4294967295"/>
          </p:nvPr>
        </p:nvSpPr>
        <p:spPr>
          <a:xfrm>
            <a:off x="-243840" y="1076960"/>
            <a:ext cx="9083040" cy="548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The system successfully detects cognitive load levels (Underload, Optimal, Overload) in real time using user behavior data like typing speed and inactivity.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Adaptive decisions are generated automatically, adjusting task difficulty or suggesting breaks based on the learner’s cognitive state.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Personalized AI feedback improves engagement by providing timely learning advice tailored to the user’s current condition.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Overall, the system enhances learning efficiency and user focus by preventing mental fatigue and maintaining an optimal learning pace.</a:t>
            </a:r>
            <a:endParaRPr lang="en-US" altLang="en-GB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Conclusion</a:t>
            </a:r>
            <a:endParaRPr lang="en-US"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4294967295"/>
          </p:nvPr>
        </p:nvSpPr>
        <p:spPr>
          <a:xfrm>
            <a:off x="228600" y="1078230"/>
            <a:ext cx="8610600" cy="55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en-GB" sz="2600" dirty="0"/>
              <a:t>This project successfully demonstrates an AI-driven cognitive load management system that automatically analyzes user behavior and provides adaptive learning interventions. By combining machine learning, agent-based decision-making, and real-time interaction tracking, the system enhances learner engagement and reduces cognitive overload.</a:t>
            </a:r>
            <a:endParaRPr lang="en-US" altLang="en-GB" sz="2600" dirty="0"/>
          </a:p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altLang="en-GB" sz="2600" dirty="0"/>
          </a:p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en-GB" sz="2600" dirty="0"/>
              <a:t>Overall, the proposed system proves to be scalable, cost-effective, and suitable for modern intelligent tutoring environments. It lays a strong foundation for future enhancements in personalized education using AI and real-time analytics.</a:t>
            </a:r>
            <a:endParaRPr lang="en-US" altLang="en-GB" sz="2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Future Work</a:t>
            </a:r>
            <a:endParaRPr lang="en-US"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4294967295"/>
          </p:nvPr>
        </p:nvSpPr>
        <p:spPr>
          <a:xfrm>
            <a:off x="-323850" y="990600"/>
            <a:ext cx="9262745" cy="56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/>
          </a:bodyPr>
          <a:lstStyle/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Multimodal Cognitive Sensing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Integrate eye-tracking, facial expressions, and voice analysis to improve accuracy of cognitive load detection.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Personalized Learning Models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Adapt the system to individual learners using long-term behavior patterns and reinforcement learning.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Mobile &amp; Wearable Integration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Extend the platform to mobile apps and smart wearables for real-time cognitive monitoring.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Advanced Analytics Dashboard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Provide detailed visual insights for learners and educators to track progress and mental effort trends.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76300" lvl="1" indent="-342900" algn="just">
              <a:spcBef>
                <a:spcPts val="4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References</a:t>
            </a:r>
            <a:endParaRPr lang="en-US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0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/>
          </a:bodyPr>
          <a:lstStyle/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[1]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Sweller, J., Ayres, P., &amp; Kalyuga, S., Cognitive Load Theory, Springer, 2019.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(Foundational work on cognitive load concepts.)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[2]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Plass, J.L., Moreno, R., Br</a:t>
            </a:r>
            <a:r>
              <a:rPr lang="en-US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ü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nken, R., Cognitive Load Theory and Instructional Design, Springer, 2020.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[3]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Dikker, S., et al., “Brain-to-Text: Automated Cognitive Load Estimation in Learning Environments,” IEEE Transactions on Learning Technologies, 2023.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[4]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Zhai, X., et al., “Adaptive Learning Path Planning Based on Learner Cognitive States,” IEEE Access, 2024.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[5]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Li, Y., et al., “Integrating Behavioral Analytics and Machine Learning for Real-Time Learner Engagement Detection,” ACM Transactions on Interactive Intelligent Systems, 2023.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[6]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Zhou, R., et al., “Towards Generative AI–Enabled Personalized Tutoring Systems,” IEEE Transactions on Education, 2024.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457200" y="274955"/>
            <a:ext cx="822960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Agenda</a:t>
            </a:r>
            <a:endParaRPr lang="en-US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4294967295"/>
          </p:nvPr>
        </p:nvSpPr>
        <p:spPr>
          <a:xfrm>
            <a:off x="228600" y="848360"/>
            <a:ext cx="8610600" cy="577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Introduction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Statement of the Problem</a:t>
            </a:r>
            <a:endParaRPr lang="en-US" sz="2500"/>
          </a:p>
          <a:p>
            <a:pPr marL="50292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AutoNum type="arabicPeriod"/>
            </a:pPr>
            <a:r>
              <a:rPr lang="en-US" sz="2500">
                <a:sym typeface="+mn-ea"/>
              </a:rPr>
              <a:t>Purpose of your project</a:t>
            </a:r>
            <a:endParaRPr lang="en-US" sz="2500">
              <a:sym typeface="+mn-ea"/>
            </a:endParaRPr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Methodology 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Architectural Diagram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Flow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Algorithm used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Design - Use Case Diagram, Class Diagram,Sequence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Implementation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Important code segments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Output, Results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Test Cases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Conclusions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Future work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References</a:t>
            </a:r>
            <a:endParaRPr lang="en-US" sz="25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References</a:t>
            </a:r>
            <a:endParaRPr lang="en-US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7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[7]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Hall, M., et al., “Agent-Based Intelligent Tutoring Systems: A Survey,” International Journal of Artificial Intelligence in Education,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GB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[8]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Hu, H., et al., “Real-Time Prediction of Cognitive Load Using Physiological and Behavioral Signals,” IEEE Journal of Biomedical and Health Informatics, 2022.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[9]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Aljawarneh, S., “Machine Learning in Educational Data Mining for Adaptive Learning Systems,” IEEE Access,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[10]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k, T., et al., “Generative AI for Immediate Feedback in Intelligent Tutoring,” Educational Technology &amp; Society,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[11]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Nguyen, A., et al., “Reinforcement Learning for Personalized Intervention in Adaptive Learning Systems,” ACM International Conference on Learning Analytics &amp; Knowledge, 2024.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[12]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Singh, H., &amp; Kulkarni, S., “Cognitive Load–Aware Automatic Intervention System for Online Learning,” Computers &amp; Education,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Introduction</a:t>
            </a:r>
            <a:endParaRPr lang="en-US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59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AI-driven learning systems are transforming education by adapting content based on learner behavior and performance.</a:t>
            </a:r>
            <a:endParaRPr lang="en-US" altLang="en-GB" sz="2600" dirty="0" smtClean="0"/>
          </a:p>
          <a:p>
            <a:pPr marL="457200" lvl="1" indent="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None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Cognitive Load Theory helps balance mental effort to improve understanding and retention during learning.</a:t>
            </a: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Machine Learning and Generative AI enable real-time analysis and personalized learning interventions.</a:t>
            </a: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Adaptive intelligent tutoring systems enhance engagement, reduce overload, and improve overall learning outcomes.</a:t>
            </a:r>
            <a:endParaRPr lang="en-US" altLang="en-GB" sz="26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Statement of the Problem</a:t>
            </a:r>
            <a:endParaRPr lang="en-US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Traditional learning systems apply the same content and pace to all learners, ignoring individual cognitive differences and mental workload variations.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Manual assessment of learner engagement and fatigue is inefficient, subjective, and unable to adapt in real time during learning sessions.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Existing adaptive tutoring systems lack continuous behavioral data collection and fail to respond dynamically to changing cognitive states.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There is a need for an intelligent, automated system that can monitor cognitive load in real time and provide personalized learning interventions.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>
                <a:sym typeface="+mn-ea"/>
              </a:rPr>
              <a:t>Purpose of the project</a:t>
            </a:r>
            <a:endParaRPr lang="en-US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2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automatically detect a learner’s cognitive load using real-time behavioral data such as typing speed, errors, and inactivity.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adapt learning strategies dynamically by adjusting difficulty, pacing, or recommending breaks based on the learner’s mental state.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enhance learning outcomes by providing personalized, AI-generated feedback and guidance without manual input.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build a scalable, privacy-preserving intelligent learning system suitable for real-world educational environments.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Methodology</a:t>
            </a:r>
            <a:endParaRPr lang="en-US" sz="40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Collect real-time user interaction data (keyboard and mouse).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Use a trained ML model to classify cognitive load (Underload / Optimal / Overload).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Apply agent-based decision logic to decide difficulty, breaks, or pacing.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Provide adaptive feedback and advice using Generative AI.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000"/>
              <a:buFont typeface="Calibri" panose="020F0502020204030204"/>
              <a:buNone/>
            </a:pPr>
            <a:r>
              <a:rPr lang="en-US" sz="3760"/>
              <a:t>Architecture Diagram/Flow</a:t>
            </a:r>
            <a:endParaRPr lang="en-US" sz="376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180465"/>
            <a:ext cx="831088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Design-Use Case Diagram</a:t>
            </a:r>
            <a:endParaRPr lang="en-US" sz="4000"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/>
              <a:t>Use case </a:t>
            </a:r>
            <a:r>
              <a:rPr lang="en-US" sz="1800" b="1" dirty="0" err="1"/>
              <a:t>Diagram</a:t>
            </a:r>
            <a:endParaRPr lang="en-US" sz="1800"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dirty="0" err="1">
                <a:sym typeface="+mn-ea"/>
              </a:rPr>
              <a:t>A</a:t>
            </a:r>
            <a:r>
              <a:rPr lang="en-US" sz="1800" dirty="0">
                <a:sym typeface="+mn-ea"/>
              </a:rPr>
              <a:t> use case diagram is a graph of actors set of use cases  enclosed by a system boundary, communication associations between the actors  and users and generalization among use cases.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/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  <p:pic>
        <p:nvPicPr>
          <p:cNvPr id="3" name="Picture 2" descr="ChatGPT Image Feb 4, 2026, 11_34_3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2342515"/>
            <a:ext cx="6708775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Design-Class Diagram</a:t>
            </a:r>
            <a:endParaRPr lang="en-US" sz="4000"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4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18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18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is a representation of an object and, in many ways; it is simply a template from which objects are created. Classes form the main building blocks of an object-oriented application.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ChatGPT Image Feb 4, 2026, 11_38_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2663190"/>
            <a:ext cx="7077710" cy="381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9261</Words>
  <Application>WPS Presentation</Application>
  <PresentationFormat>On-screen Show (4:3)</PresentationFormat>
  <Paragraphs>284</Paragraphs>
  <Slides>20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Times New Roman</vt:lpstr>
      <vt:lpstr>Calibri</vt:lpstr>
      <vt:lpstr>Times New Roman</vt:lpstr>
      <vt:lpstr>Microsoft YaHei</vt:lpstr>
      <vt:lpstr>Arial Unicode MS</vt:lpstr>
      <vt:lpstr>Office Theme</vt:lpstr>
      <vt:lpstr>PowerPoint 演示文稿</vt:lpstr>
      <vt:lpstr>Agenda</vt:lpstr>
      <vt:lpstr>Introduction</vt:lpstr>
      <vt:lpstr>Statement of the Problem</vt:lpstr>
      <vt:lpstr>Purpose of the project</vt:lpstr>
      <vt:lpstr>Methodology</vt:lpstr>
      <vt:lpstr>Architecture Diagram/Flow</vt:lpstr>
      <vt:lpstr>Design-Use Case Diagram</vt:lpstr>
      <vt:lpstr>Design-Class Diagram</vt:lpstr>
      <vt:lpstr>Hardware and software selection </vt:lpstr>
      <vt:lpstr>Implementation</vt:lpstr>
      <vt:lpstr>Important Code segments</vt:lpstr>
      <vt:lpstr>Important Code segments</vt:lpstr>
      <vt:lpstr>Output</vt:lpstr>
      <vt:lpstr>Output</vt:lpstr>
      <vt:lpstr>Results</vt:lpstr>
      <vt:lpstr>Conclusion</vt:lpstr>
      <vt:lpstr>Future Work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</dc:creator>
  <cp:lastModifiedBy>WPS_1720066859</cp:lastModifiedBy>
  <cp:revision>124</cp:revision>
  <dcterms:created xsi:type="dcterms:W3CDTF">2024-10-26T02:53:00Z</dcterms:created>
  <dcterms:modified xsi:type="dcterms:W3CDTF">2026-02-12T15:53:50Z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33F85DD35D174ABF95D1C6128BEC0928_13</vt:lpwstr>
  </property>
  <property fmtid="{D5CDD505-2E9C-101B-9397-08002B2CF9AE}" pid="3" name="KSOProductBuildVer">
    <vt:lpwstr>1033-12.2.0.23196</vt:lpwstr>
  </property>
</Properties>
</file>